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0-3.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5-3.png>
</file>

<file path=ppt/media/image-6-1.png>
</file>

<file path=ppt/media/image-6-2.png>
</file>

<file path=ppt/media/image-6-3.png>
</file>

<file path=ppt/media/image-7-1.png>
</file>

<file path=ppt/media/image-8-1.png>
</file>

<file path=ppt/media/image-8-2.png>
</file>

<file path=ppt/media/image-8-3.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2C3249"/>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5" name="Image 1" descr="preencoded.png">    </p:cNvPr>
          <p:cNvPicPr>
            <a:picLocks noChangeAspect="1"/>
          </p:cNvPicPr>
          <p:nvPr/>
        </p:nvPicPr>
        <p:blipFill>
          <a:blip r:embed="rId2"/>
          <a:stretch>
            <a:fillRect/>
          </a:stretch>
        </p:blipFill>
        <p:spPr>
          <a:xfrm>
            <a:off x="308610" y="2410539"/>
            <a:ext cx="4869061" cy="3408402"/>
          </a:xfrm>
          <a:prstGeom prst="rect">
            <a:avLst/>
          </a:prstGeom>
        </p:spPr>
      </p:pic>
      <p:sp>
        <p:nvSpPr>
          <p:cNvPr id="6" name="Text 2"/>
          <p:cNvSpPr/>
          <p:nvPr/>
        </p:nvSpPr>
        <p:spPr>
          <a:xfrm>
            <a:off x="6350437" y="2298978"/>
            <a:ext cx="6260544" cy="771525"/>
          </a:xfrm>
          <a:prstGeom prst="rect">
            <a:avLst/>
          </a:prstGeom>
          <a:noFill/>
          <a:ln/>
        </p:spPr>
        <p:txBody>
          <a:bodyPr wrap="none" rtlCol="0" anchor="t"/>
          <a:lstStyle/>
          <a:p>
            <a:pPr indent="0" marL="0">
              <a:lnSpc>
                <a:spcPts val="6075"/>
              </a:lnSpc>
              <a:buNone/>
            </a:pPr>
            <a:r>
              <a:rPr lang="en-US" sz="4860" dirty="0">
                <a:solidFill>
                  <a:srgbClr val="FFFFFF"/>
                </a:solidFill>
                <a:latin typeface="Kanit" pitchFamily="34" charset="0"/>
                <a:ea typeface="Kanit" pitchFamily="34" charset="-122"/>
                <a:cs typeface="Kanit" pitchFamily="34" charset="-120"/>
              </a:rPr>
              <a:t>Amazon Sales Analysis</a:t>
            </a:r>
            <a:endParaRPr lang="en-US" sz="4860" dirty="0"/>
          </a:p>
        </p:txBody>
      </p:sp>
      <p:sp>
        <p:nvSpPr>
          <p:cNvPr id="7" name="Text 3"/>
          <p:cNvSpPr/>
          <p:nvPr/>
        </p:nvSpPr>
        <p:spPr>
          <a:xfrm>
            <a:off x="6350437" y="3440787"/>
            <a:ext cx="7415927" cy="1580198"/>
          </a:xfrm>
          <a:prstGeom prst="rect">
            <a:avLst/>
          </a:prstGeom>
          <a:noFill/>
          <a:ln/>
        </p:spPr>
        <p:txBody>
          <a:bodyPr wrap="square" rtlCol="0" anchor="t"/>
          <a:lstStyle/>
          <a:p>
            <a:pPr algn="ctr" indent="0" marL="0">
              <a:lnSpc>
                <a:spcPts val="3110"/>
              </a:lnSpc>
              <a:buNone/>
            </a:pPr>
            <a:r>
              <a:rPr lang="en-US" sz="1944" dirty="0">
                <a:solidFill>
                  <a:srgbClr val="FFFFFF"/>
                </a:solidFill>
                <a:latin typeface="Martel Sans" pitchFamily="34" charset="0"/>
                <a:ea typeface="Martel Sans" pitchFamily="34" charset="-122"/>
                <a:cs typeface="Martel Sans" pitchFamily="34" charset="-120"/>
              </a:rPr>
              <a:t>Sales analysis involves evaluating sales data to understand trends, patterns, and performance. It helps businesses identify strengths and weaknesses in their sales strategies, uncover opportunities for growth, and make informed decisions. </a:t>
            </a:r>
            <a:endParaRPr lang="en-US" sz="1944" dirty="0"/>
          </a:p>
        </p:txBody>
      </p:sp>
      <p:sp>
        <p:nvSpPr>
          <p:cNvPr id="8" name="Text 4"/>
          <p:cNvSpPr/>
          <p:nvPr/>
        </p:nvSpPr>
        <p:spPr>
          <a:xfrm>
            <a:off x="6350437" y="5298638"/>
            <a:ext cx="7415927" cy="631984"/>
          </a:xfrm>
          <a:prstGeom prst="rect">
            <a:avLst/>
          </a:prstGeom>
          <a:noFill/>
          <a:ln/>
        </p:spPr>
        <p:txBody>
          <a:bodyPr wrap="square" rtlCol="0" anchor="t"/>
          <a:lstStyle/>
          <a:p>
            <a:pPr algn="ctr" indent="0" marL="0">
              <a:lnSpc>
                <a:spcPts val="2488"/>
              </a:lnSpc>
              <a:buNone/>
            </a:pPr>
            <a:r>
              <a:rPr lang="en-US" sz="1555" i="1" dirty="0">
                <a:solidFill>
                  <a:srgbClr val="FFFFFF"/>
                </a:solidFill>
                <a:latin typeface="Martel Sans" pitchFamily="34" charset="0"/>
                <a:ea typeface="Martel Sans" pitchFamily="34" charset="-122"/>
                <a:cs typeface="Martel Sans" pitchFamily="34" charset="-120"/>
              </a:rPr>
              <a:t>By</a:t>
            </a:r>
            <a:pPr algn="ctr" indent="0" marL="0">
              <a:lnSpc>
                <a:spcPts val="2488"/>
              </a:lnSpc>
              <a:buNone/>
            </a:pPr>
            <a:r>
              <a:rPr lang="en-US" sz="1555" dirty="0">
                <a:solidFill>
                  <a:srgbClr val="FFFFFF"/>
                </a:solidFill>
                <a:latin typeface="Martel Sans" pitchFamily="34" charset="0"/>
                <a:ea typeface="Martel Sans" pitchFamily="34" charset="-122"/>
                <a:cs typeface="Martel Sans" pitchFamily="34" charset="-120"/>
              </a:rPr>
              <a:t>
</a:t>
            </a:r>
            <a:pPr algn="ctr" indent="0" marL="0">
              <a:lnSpc>
                <a:spcPts val="2488"/>
              </a:lnSpc>
              <a:buNone/>
            </a:pPr>
            <a:r>
              <a:rPr lang="en-US" sz="1555" dirty="0">
                <a:solidFill>
                  <a:srgbClr val="FFFFFF"/>
                </a:solidFill>
                <a:latin typeface="Martel Sans" pitchFamily="34" charset="0"/>
                <a:ea typeface="Martel Sans" pitchFamily="34" charset="-122"/>
                <a:cs typeface="Martel Sans" pitchFamily="34" charset="-120"/>
              </a:rPr>
              <a:t>Sudipta Mahato​</a:t>
            </a:r>
            <a:endParaRPr lang="en-US" sz="1555"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2C3249"/>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5" name="Image 1" descr="preencoded.png">    </p:cNvPr>
          <p:cNvPicPr>
            <a:picLocks noChangeAspect="1"/>
          </p:cNvPicPr>
          <p:nvPr/>
        </p:nvPicPr>
        <p:blipFill>
          <a:blip r:embed="rId2"/>
          <a:stretch>
            <a:fillRect/>
          </a:stretch>
        </p:blipFill>
        <p:spPr>
          <a:xfrm>
            <a:off x="10683240" y="3352800"/>
            <a:ext cx="2407920" cy="1524000"/>
          </a:xfrm>
          <a:prstGeom prst="rect">
            <a:avLst/>
          </a:prstGeom>
        </p:spPr>
      </p:pic>
      <p:sp>
        <p:nvSpPr>
          <p:cNvPr id="6" name="Text 2"/>
          <p:cNvSpPr/>
          <p:nvPr/>
        </p:nvSpPr>
        <p:spPr>
          <a:xfrm>
            <a:off x="1485900" y="3346371"/>
            <a:ext cx="6172200" cy="771525"/>
          </a:xfrm>
          <a:prstGeom prst="rect">
            <a:avLst/>
          </a:prstGeom>
          <a:noFill/>
          <a:ln/>
        </p:spPr>
        <p:txBody>
          <a:bodyPr wrap="none" rtlCol="0" anchor="t"/>
          <a:lstStyle/>
          <a:p>
            <a:pPr algn="ctr" indent="0" marL="0">
              <a:lnSpc>
                <a:spcPts val="6075"/>
              </a:lnSpc>
              <a:buNone/>
            </a:pPr>
            <a:r>
              <a:rPr lang="en-US" sz="4860" dirty="0">
                <a:solidFill>
                  <a:srgbClr val="FFFFFF"/>
                </a:solidFill>
                <a:latin typeface="Kanit" pitchFamily="34" charset="0"/>
                <a:ea typeface="Kanit" pitchFamily="34" charset="-122"/>
                <a:cs typeface="Kanit" pitchFamily="34" charset="-120"/>
              </a:rPr>
              <a:t>Thank You</a:t>
            </a:r>
            <a:endParaRPr lang="en-US" sz="4860" dirty="0"/>
          </a:p>
        </p:txBody>
      </p:sp>
      <p:sp>
        <p:nvSpPr>
          <p:cNvPr id="7" name="Text 3"/>
          <p:cNvSpPr/>
          <p:nvPr/>
        </p:nvSpPr>
        <p:spPr>
          <a:xfrm>
            <a:off x="864037" y="4488180"/>
            <a:ext cx="7415927" cy="395049"/>
          </a:xfrm>
          <a:prstGeom prst="rect">
            <a:avLst/>
          </a:prstGeom>
          <a:noFill/>
          <a:ln/>
        </p:spPr>
        <p:txBody>
          <a:bodyPr wrap="none" rtlCol="0" anchor="t"/>
          <a:lstStyle/>
          <a:p>
            <a:pPr indent="0" marL="0">
              <a:lnSpc>
                <a:spcPts val="3110"/>
              </a:lnSpc>
              <a:buNone/>
            </a:pPr>
            <a:endParaRPr lang="en-US" sz="1944"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2C3249"/>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64037" y="1777484"/>
            <a:ext cx="7415927" cy="1064657"/>
          </a:xfrm>
          <a:prstGeom prst="rect">
            <a:avLst/>
          </a:prstGeom>
          <a:noFill/>
          <a:ln/>
        </p:spPr>
        <p:txBody>
          <a:bodyPr wrap="none" rtlCol="0" anchor="t"/>
          <a:lstStyle/>
          <a:p>
            <a:pPr algn="ctr" indent="0" marL="0">
              <a:lnSpc>
                <a:spcPts val="8384"/>
              </a:lnSpc>
              <a:buNone/>
            </a:pPr>
            <a:r>
              <a:rPr lang="en-US" sz="6707" dirty="0">
                <a:solidFill>
                  <a:srgbClr val="FFFFFF"/>
                </a:solidFill>
                <a:latin typeface="Kanit" pitchFamily="34" charset="0"/>
                <a:ea typeface="Kanit" pitchFamily="34" charset="-122"/>
                <a:cs typeface="Kanit" pitchFamily="34" charset="-120"/>
              </a:rPr>
              <a:t>Problem Statement </a:t>
            </a:r>
            <a:endParaRPr lang="en-US" sz="6707" dirty="0"/>
          </a:p>
        </p:txBody>
      </p:sp>
      <p:sp>
        <p:nvSpPr>
          <p:cNvPr id="6" name="Text 3"/>
          <p:cNvSpPr/>
          <p:nvPr/>
        </p:nvSpPr>
        <p:spPr>
          <a:xfrm>
            <a:off x="864037" y="3212425"/>
            <a:ext cx="7415927" cy="3239572"/>
          </a:xfrm>
          <a:prstGeom prst="rect">
            <a:avLst/>
          </a:prstGeom>
          <a:noFill/>
          <a:ln/>
        </p:spPr>
        <p:txBody>
          <a:bodyPr wrap="square" rtlCol="0" anchor="t"/>
          <a:lstStyle/>
          <a:p>
            <a:pPr algn="ctr" indent="0" marL="0">
              <a:lnSpc>
                <a:spcPts val="3645"/>
              </a:lnSpc>
              <a:buNone/>
            </a:pPr>
            <a:r>
              <a:rPr lang="en-US" sz="2916" dirty="0">
                <a:solidFill>
                  <a:srgbClr val="FFFFFF"/>
                </a:solidFill>
                <a:latin typeface="Kanit" pitchFamily="34" charset="0"/>
                <a:ea typeface="Kanit" pitchFamily="34" charset="-122"/>
                <a:cs typeface="Kanit" pitchFamily="34" charset="-120"/>
              </a:rPr>
              <a:t>Sales management has gained importance to meet increasing competition and the need for improved methods of distribution to reduce cost and to increase profits. Sales management today is the most important function in a commercial and business enterprise.</a:t>
            </a:r>
            <a:endParaRPr lang="en-US" sz="2916"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400693"/>
          </a:xfrm>
          <a:prstGeom prst="rect">
            <a:avLst/>
          </a:prstGeom>
          <a:solidFill>
            <a:srgbClr val="2C3249"/>
          </a:solidFill>
          <a:ln/>
        </p:spPr>
      </p:sp>
      <p:sp>
        <p:nvSpPr>
          <p:cNvPr id="4" name="Text 2"/>
          <p:cNvSpPr/>
          <p:nvPr/>
        </p:nvSpPr>
        <p:spPr>
          <a:xfrm>
            <a:off x="2594967" y="475178"/>
            <a:ext cx="4320540" cy="540068"/>
          </a:xfrm>
          <a:prstGeom prst="rect">
            <a:avLst/>
          </a:prstGeom>
          <a:noFill/>
          <a:ln/>
        </p:spPr>
        <p:txBody>
          <a:bodyPr wrap="none" rtlCol="0" anchor="t"/>
          <a:lstStyle/>
          <a:p>
            <a:pPr algn="l" indent="0" marL="0">
              <a:lnSpc>
                <a:spcPts val="4253"/>
              </a:lnSpc>
              <a:buNone/>
            </a:pPr>
            <a:r>
              <a:rPr lang="en-US" sz="3402" dirty="0">
                <a:solidFill>
                  <a:srgbClr val="FFFFFF"/>
                </a:solidFill>
                <a:latin typeface="Kanit" pitchFamily="34" charset="0"/>
                <a:ea typeface="Kanit" pitchFamily="34" charset="-122"/>
                <a:cs typeface="Kanit" pitchFamily="34" charset="-120"/>
              </a:rPr>
              <a:t>Dashboard</a:t>
            </a:r>
            <a:endParaRPr lang="en-US" sz="3402" dirty="0"/>
          </a:p>
        </p:txBody>
      </p:sp>
      <p:pic>
        <p:nvPicPr>
          <p:cNvPr id="5" name="Image 0" descr="preencoded.png">    </p:cNvPr>
          <p:cNvPicPr>
            <a:picLocks noChangeAspect="1"/>
          </p:cNvPicPr>
          <p:nvPr/>
        </p:nvPicPr>
        <p:blipFill>
          <a:blip r:embed="rId1"/>
          <a:stretch>
            <a:fillRect/>
          </a:stretch>
        </p:blipFill>
        <p:spPr>
          <a:xfrm>
            <a:off x="2594967" y="1360884"/>
            <a:ext cx="8209002" cy="6564630"/>
          </a:xfrm>
          <a:prstGeom prst="rect">
            <a:avLst/>
          </a:prstGeom>
        </p:spPr>
      </p:pic>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310443"/>
          </a:xfrm>
          <a:prstGeom prst="rect">
            <a:avLst/>
          </a:prstGeom>
          <a:solidFill>
            <a:srgbClr val="2C3249"/>
          </a:solidFill>
          <a:ln/>
        </p:spPr>
      </p:sp>
      <p:sp>
        <p:nvSpPr>
          <p:cNvPr id="4" name="Text 2"/>
          <p:cNvSpPr/>
          <p:nvPr/>
        </p:nvSpPr>
        <p:spPr>
          <a:xfrm>
            <a:off x="2594967" y="475178"/>
            <a:ext cx="4320540" cy="540068"/>
          </a:xfrm>
          <a:prstGeom prst="rect">
            <a:avLst/>
          </a:prstGeom>
          <a:noFill/>
          <a:ln/>
        </p:spPr>
        <p:txBody>
          <a:bodyPr wrap="none" rtlCol="0" anchor="t"/>
          <a:lstStyle/>
          <a:p>
            <a:pPr algn="l" indent="0" marL="0">
              <a:lnSpc>
                <a:spcPts val="4253"/>
              </a:lnSpc>
              <a:buNone/>
            </a:pPr>
            <a:r>
              <a:rPr lang="en-US" sz="3402" dirty="0">
                <a:solidFill>
                  <a:srgbClr val="FFFFFF"/>
                </a:solidFill>
                <a:latin typeface="Kanit" pitchFamily="34" charset="0"/>
                <a:ea typeface="Kanit" pitchFamily="34" charset="-122"/>
                <a:cs typeface="Kanit" pitchFamily="34" charset="-120"/>
              </a:rPr>
              <a:t>Dashboard</a:t>
            </a:r>
            <a:endParaRPr lang="en-US" sz="3402" dirty="0"/>
          </a:p>
        </p:txBody>
      </p:sp>
      <p:pic>
        <p:nvPicPr>
          <p:cNvPr id="5" name="Image 0" descr="preencoded.png">    </p:cNvPr>
          <p:cNvPicPr>
            <a:picLocks noChangeAspect="1"/>
          </p:cNvPicPr>
          <p:nvPr/>
        </p:nvPicPr>
        <p:blipFill>
          <a:blip r:embed="rId1"/>
          <a:stretch>
            <a:fillRect/>
          </a:stretch>
        </p:blipFill>
        <p:spPr>
          <a:xfrm>
            <a:off x="2594967" y="1360884"/>
            <a:ext cx="8199358" cy="6474381"/>
          </a:xfrm>
          <a:prstGeom prst="rect">
            <a:avLst/>
          </a:prstGeom>
        </p:spPr>
      </p:pic>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399026"/>
          </a:xfrm>
          <a:prstGeom prst="rect">
            <a:avLst/>
          </a:prstGeom>
          <a:solidFill>
            <a:srgbClr val="2C3249"/>
          </a:solidFill>
          <a:ln/>
        </p:spPr>
      </p:sp>
      <p:sp>
        <p:nvSpPr>
          <p:cNvPr id="4" name="Text 2"/>
          <p:cNvSpPr/>
          <p:nvPr/>
        </p:nvSpPr>
        <p:spPr>
          <a:xfrm>
            <a:off x="2594967" y="475178"/>
            <a:ext cx="4320540" cy="540068"/>
          </a:xfrm>
          <a:prstGeom prst="rect">
            <a:avLst/>
          </a:prstGeom>
          <a:noFill/>
          <a:ln/>
        </p:spPr>
        <p:txBody>
          <a:bodyPr wrap="none" rtlCol="0" anchor="t"/>
          <a:lstStyle/>
          <a:p>
            <a:pPr algn="l" indent="0" marL="0">
              <a:lnSpc>
                <a:spcPts val="4253"/>
              </a:lnSpc>
              <a:buNone/>
            </a:pPr>
            <a:r>
              <a:rPr lang="en-US" sz="3402" dirty="0">
                <a:solidFill>
                  <a:srgbClr val="FFFFFF"/>
                </a:solidFill>
                <a:latin typeface="Kanit" pitchFamily="34" charset="0"/>
                <a:ea typeface="Kanit" pitchFamily="34" charset="-122"/>
                <a:cs typeface="Kanit" pitchFamily="34" charset="-120"/>
              </a:rPr>
              <a:t>Insights</a:t>
            </a:r>
            <a:endParaRPr lang="en-US" sz="3402" dirty="0"/>
          </a:p>
        </p:txBody>
      </p:sp>
      <p:pic>
        <p:nvPicPr>
          <p:cNvPr id="5" name="Image 0" descr="preencoded.png">    </p:cNvPr>
          <p:cNvPicPr>
            <a:picLocks noChangeAspect="1"/>
          </p:cNvPicPr>
          <p:nvPr/>
        </p:nvPicPr>
        <p:blipFill>
          <a:blip r:embed="rId1"/>
          <a:stretch>
            <a:fillRect/>
          </a:stretch>
        </p:blipFill>
        <p:spPr>
          <a:xfrm>
            <a:off x="2594967" y="1360884"/>
            <a:ext cx="9440347" cy="3193137"/>
          </a:xfrm>
          <a:prstGeom prst="rect">
            <a:avLst/>
          </a:prstGeom>
        </p:spPr>
      </p:pic>
      <p:pic>
        <p:nvPicPr>
          <p:cNvPr id="6" name="Image 1" descr="preencoded.png">    </p:cNvPr>
          <p:cNvPicPr>
            <a:picLocks noChangeAspect="1"/>
          </p:cNvPicPr>
          <p:nvPr/>
        </p:nvPicPr>
        <p:blipFill>
          <a:blip r:embed="rId2"/>
          <a:stretch>
            <a:fillRect/>
          </a:stretch>
        </p:blipFill>
        <p:spPr>
          <a:xfrm>
            <a:off x="2594967" y="4748332"/>
            <a:ext cx="8921829" cy="3175516"/>
          </a:xfrm>
          <a:prstGeom prst="rect">
            <a:avLst/>
          </a:prstGeom>
        </p:spPr>
      </p:pic>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10396538"/>
          </a:xfrm>
          <a:prstGeom prst="rect">
            <a:avLst/>
          </a:prstGeom>
          <a:solidFill>
            <a:srgbClr val="2C3249"/>
          </a:solidFill>
          <a:ln/>
        </p:spPr>
      </p:sp>
      <p:sp>
        <p:nvSpPr>
          <p:cNvPr id="4" name="Text 2"/>
          <p:cNvSpPr/>
          <p:nvPr/>
        </p:nvSpPr>
        <p:spPr>
          <a:xfrm>
            <a:off x="2594967" y="475178"/>
            <a:ext cx="4320540" cy="540068"/>
          </a:xfrm>
          <a:prstGeom prst="rect">
            <a:avLst/>
          </a:prstGeom>
          <a:noFill/>
          <a:ln/>
        </p:spPr>
        <p:txBody>
          <a:bodyPr wrap="none" rtlCol="0" anchor="t"/>
          <a:lstStyle/>
          <a:p>
            <a:pPr indent="0" marL="0">
              <a:lnSpc>
                <a:spcPts val="4253"/>
              </a:lnSpc>
              <a:buNone/>
            </a:pPr>
            <a:r>
              <a:rPr lang="en-US" sz="3402" dirty="0">
                <a:solidFill>
                  <a:srgbClr val="FFFFFF"/>
                </a:solidFill>
                <a:latin typeface="Kanit" pitchFamily="34" charset="0"/>
                <a:ea typeface="Kanit" pitchFamily="34" charset="-122"/>
                <a:cs typeface="Kanit" pitchFamily="34" charset="-120"/>
              </a:rPr>
              <a:t>Insights</a:t>
            </a:r>
            <a:endParaRPr lang="en-US" sz="3402" dirty="0"/>
          </a:p>
        </p:txBody>
      </p:sp>
      <p:pic>
        <p:nvPicPr>
          <p:cNvPr id="5" name="Image 0" descr="preencoded.png">    </p:cNvPr>
          <p:cNvPicPr>
            <a:picLocks noChangeAspect="1"/>
          </p:cNvPicPr>
          <p:nvPr/>
        </p:nvPicPr>
        <p:blipFill>
          <a:blip r:embed="rId1"/>
          <a:stretch>
            <a:fillRect/>
          </a:stretch>
        </p:blipFill>
        <p:spPr>
          <a:xfrm>
            <a:off x="2594967" y="1360884"/>
            <a:ext cx="9440347" cy="4112300"/>
          </a:xfrm>
          <a:prstGeom prst="rect">
            <a:avLst/>
          </a:prstGeom>
        </p:spPr>
      </p:pic>
      <p:pic>
        <p:nvPicPr>
          <p:cNvPr id="6" name="Image 1" descr="preencoded.png">    </p:cNvPr>
          <p:cNvPicPr>
            <a:picLocks noChangeAspect="1"/>
          </p:cNvPicPr>
          <p:nvPr/>
        </p:nvPicPr>
        <p:blipFill>
          <a:blip r:embed="rId2"/>
          <a:stretch>
            <a:fillRect/>
          </a:stretch>
        </p:blipFill>
        <p:spPr>
          <a:xfrm>
            <a:off x="2594967" y="5667494"/>
            <a:ext cx="9440347" cy="4253865"/>
          </a:xfrm>
          <a:prstGeom prst="rect">
            <a:avLst/>
          </a:prstGeom>
        </p:spPr>
      </p:pic>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2C3249"/>
          </a:solidFill>
          <a:ln/>
        </p:spPr>
      </p:sp>
      <p:sp>
        <p:nvSpPr>
          <p:cNvPr id="4" name="Text 2"/>
          <p:cNvSpPr/>
          <p:nvPr/>
        </p:nvSpPr>
        <p:spPr>
          <a:xfrm>
            <a:off x="864037" y="1488638"/>
            <a:ext cx="6172200" cy="771525"/>
          </a:xfrm>
          <a:prstGeom prst="rect">
            <a:avLst/>
          </a:prstGeom>
          <a:noFill/>
          <a:ln/>
        </p:spPr>
        <p:txBody>
          <a:bodyPr wrap="none" rtlCol="0" anchor="t"/>
          <a:lstStyle/>
          <a:p>
            <a:pPr algn="l" indent="0" marL="0">
              <a:lnSpc>
                <a:spcPts val="6075"/>
              </a:lnSpc>
              <a:buNone/>
            </a:pPr>
            <a:r>
              <a:rPr lang="en-US" sz="4860" dirty="0">
                <a:solidFill>
                  <a:srgbClr val="FFFFFF"/>
                </a:solidFill>
                <a:latin typeface="Kanit" pitchFamily="34" charset="0"/>
                <a:ea typeface="Kanit" pitchFamily="34" charset="-122"/>
                <a:cs typeface="Kanit" pitchFamily="34" charset="-120"/>
              </a:rPr>
              <a:t>Insights</a:t>
            </a:r>
            <a:endParaRPr lang="en-US" sz="4860" dirty="0"/>
          </a:p>
        </p:txBody>
      </p:sp>
      <p:sp>
        <p:nvSpPr>
          <p:cNvPr id="5" name="Text 3"/>
          <p:cNvSpPr/>
          <p:nvPr/>
        </p:nvSpPr>
        <p:spPr>
          <a:xfrm>
            <a:off x="1258967" y="2753916"/>
            <a:ext cx="12507397" cy="790099"/>
          </a:xfrm>
          <a:prstGeom prst="rect">
            <a:avLst/>
          </a:prstGeom>
          <a:noFill/>
          <a:ln/>
        </p:spPr>
        <p:txBody>
          <a:bodyPr wrap="square" rtlCol="0" anchor="t"/>
          <a:lstStyle/>
          <a:p>
            <a:pPr algn="l" marL="342900" indent="-342900">
              <a:lnSpc>
                <a:spcPts val="3110"/>
              </a:lnSpc>
              <a:buSzPct val="100000"/>
              <a:buChar char="•"/>
            </a:pPr>
            <a:r>
              <a:rPr lang="en-US" sz="1944" b="1" dirty="0">
                <a:solidFill>
                  <a:srgbClr val="FFFFFF"/>
                </a:solidFill>
                <a:latin typeface="Martel Sans" pitchFamily="34" charset="0"/>
                <a:ea typeface="Martel Sans" pitchFamily="34" charset="-122"/>
                <a:cs typeface="Martel Sans" pitchFamily="34" charset="-120"/>
              </a:rPr>
              <a:t>MOST OF THE SALES TOOK PLACE IN SUB-SAHARAN AFRICAN,EUROPEAN REGION NEARLY 36% AND 22% RESPECTIVELY.</a:t>
            </a:r>
            <a:endParaRPr lang="en-US" sz="1944" dirty="0"/>
          </a:p>
        </p:txBody>
      </p:sp>
      <p:sp>
        <p:nvSpPr>
          <p:cNvPr id="6" name="Text 4"/>
          <p:cNvSpPr/>
          <p:nvPr/>
        </p:nvSpPr>
        <p:spPr>
          <a:xfrm>
            <a:off x="1258967" y="3630335"/>
            <a:ext cx="12507397" cy="395049"/>
          </a:xfrm>
          <a:prstGeom prst="rect">
            <a:avLst/>
          </a:prstGeom>
          <a:noFill/>
          <a:ln/>
        </p:spPr>
        <p:txBody>
          <a:bodyPr wrap="none" rtlCol="0" anchor="t"/>
          <a:lstStyle/>
          <a:p>
            <a:pPr algn="l" marL="342900" indent="-342900">
              <a:lnSpc>
                <a:spcPts val="3110"/>
              </a:lnSpc>
              <a:buSzPct val="100000"/>
              <a:buChar char="•"/>
            </a:pPr>
            <a:r>
              <a:rPr lang="en-US" sz="1944" b="1" dirty="0">
                <a:solidFill>
                  <a:srgbClr val="FFFFFF"/>
                </a:solidFill>
                <a:latin typeface="Martel Sans" pitchFamily="34" charset="0"/>
                <a:ea typeface="Martel Sans" pitchFamily="34" charset="-122"/>
                <a:cs typeface="Martel Sans" pitchFamily="34" charset="-120"/>
              </a:rPr>
              <a:t>MAJORITY OF THE ITEMS SOLD ARE OF THE TYPE CLOTHES,COSMETICS AND OFFICE SUPPLIES</a:t>
            </a:r>
            <a:endParaRPr lang="en-US" sz="1944" dirty="0"/>
          </a:p>
        </p:txBody>
      </p:sp>
      <p:sp>
        <p:nvSpPr>
          <p:cNvPr id="7" name="Text 5"/>
          <p:cNvSpPr/>
          <p:nvPr/>
        </p:nvSpPr>
        <p:spPr>
          <a:xfrm>
            <a:off x="1258967" y="4111704"/>
            <a:ext cx="12507397" cy="395049"/>
          </a:xfrm>
          <a:prstGeom prst="rect">
            <a:avLst/>
          </a:prstGeom>
          <a:noFill/>
          <a:ln/>
        </p:spPr>
        <p:txBody>
          <a:bodyPr wrap="none" rtlCol="0" anchor="t"/>
          <a:lstStyle/>
          <a:p>
            <a:pPr algn="l" marL="342900" indent="-342900">
              <a:lnSpc>
                <a:spcPts val="3110"/>
              </a:lnSpc>
              <a:buSzPct val="100000"/>
              <a:buChar char="•"/>
            </a:pPr>
            <a:r>
              <a:rPr lang="en-US" sz="1944" b="1" dirty="0">
                <a:solidFill>
                  <a:srgbClr val="FFFFFF"/>
                </a:solidFill>
                <a:latin typeface="Martel Sans" pitchFamily="34" charset="0"/>
                <a:ea typeface="Martel Sans" pitchFamily="34" charset="-122"/>
                <a:cs typeface="Martel Sans" pitchFamily="34" charset="-120"/>
              </a:rPr>
              <a:t>THERE IS EQUAL NUMBER IN OFFLINE AS WELL AS ONLINE CHANNEL</a:t>
            </a:r>
            <a:endParaRPr lang="en-US" sz="1944" dirty="0"/>
          </a:p>
        </p:txBody>
      </p:sp>
      <p:sp>
        <p:nvSpPr>
          <p:cNvPr id="8" name="Text 6"/>
          <p:cNvSpPr/>
          <p:nvPr/>
        </p:nvSpPr>
        <p:spPr>
          <a:xfrm>
            <a:off x="1258967" y="4593074"/>
            <a:ext cx="12507397" cy="395049"/>
          </a:xfrm>
          <a:prstGeom prst="rect">
            <a:avLst/>
          </a:prstGeom>
          <a:noFill/>
          <a:ln/>
        </p:spPr>
        <p:txBody>
          <a:bodyPr wrap="none" rtlCol="0" anchor="t"/>
          <a:lstStyle/>
          <a:p>
            <a:pPr algn="l" marL="342900" indent="-342900">
              <a:lnSpc>
                <a:spcPts val="3110"/>
              </a:lnSpc>
              <a:buSzPct val="100000"/>
              <a:buChar char="•"/>
            </a:pPr>
            <a:r>
              <a:rPr lang="en-US" sz="1944" b="1" dirty="0">
                <a:solidFill>
                  <a:srgbClr val="FFFFFF"/>
                </a:solidFill>
                <a:latin typeface="Martel Sans" pitchFamily="34" charset="0"/>
                <a:ea typeface="Martel Sans" pitchFamily="34" charset="-122"/>
                <a:cs typeface="Martel Sans" pitchFamily="34" charset="-120"/>
              </a:rPr>
              <a:t>MOST REVENUE AND PROFIT IS GENERATED FROM THE SUB-SAHARAN AFRICAN REGION.</a:t>
            </a:r>
            <a:endParaRPr lang="en-US" sz="1944" dirty="0"/>
          </a:p>
        </p:txBody>
      </p:sp>
      <p:sp>
        <p:nvSpPr>
          <p:cNvPr id="9" name="Text 7"/>
          <p:cNvSpPr/>
          <p:nvPr/>
        </p:nvSpPr>
        <p:spPr>
          <a:xfrm>
            <a:off x="1258967" y="5074444"/>
            <a:ext cx="12507397" cy="790099"/>
          </a:xfrm>
          <a:prstGeom prst="rect">
            <a:avLst/>
          </a:prstGeom>
          <a:noFill/>
          <a:ln/>
        </p:spPr>
        <p:txBody>
          <a:bodyPr wrap="square" rtlCol="0" anchor="t"/>
          <a:lstStyle/>
          <a:p>
            <a:pPr algn="l" marL="342900" indent="-342900">
              <a:lnSpc>
                <a:spcPts val="3110"/>
              </a:lnSpc>
              <a:buSzPct val="100000"/>
              <a:buChar char="•"/>
            </a:pPr>
            <a:r>
              <a:rPr lang="en-US" sz="1944" b="1" dirty="0">
                <a:solidFill>
                  <a:srgbClr val="FFFFFF"/>
                </a:solidFill>
                <a:latin typeface="Martel Sans" pitchFamily="34" charset="0"/>
                <a:ea typeface="Martel Sans" pitchFamily="34" charset="-122"/>
                <a:cs typeface="Martel Sans" pitchFamily="34" charset="-120"/>
              </a:rPr>
              <a:t>MOST OF THE REVENUE AND PROFIT IS GENERATED ON THE ITEMS OF COSMETICS,HOUSEHOLD,OFFICE SUPPLIES.</a:t>
            </a:r>
            <a:endParaRPr lang="en-US" sz="1944" dirty="0"/>
          </a:p>
        </p:txBody>
      </p:sp>
      <p:sp>
        <p:nvSpPr>
          <p:cNvPr id="10" name="Text 8"/>
          <p:cNvSpPr/>
          <p:nvPr/>
        </p:nvSpPr>
        <p:spPr>
          <a:xfrm>
            <a:off x="1258967" y="5950863"/>
            <a:ext cx="12507397" cy="790099"/>
          </a:xfrm>
          <a:prstGeom prst="rect">
            <a:avLst/>
          </a:prstGeom>
          <a:noFill/>
          <a:ln/>
        </p:spPr>
        <p:txBody>
          <a:bodyPr wrap="square" rtlCol="0" anchor="t"/>
          <a:lstStyle/>
          <a:p>
            <a:pPr algn="l" marL="342900" indent="-342900">
              <a:lnSpc>
                <a:spcPts val="3110"/>
              </a:lnSpc>
              <a:buSzPct val="100000"/>
              <a:buChar char="•"/>
            </a:pPr>
            <a:r>
              <a:rPr lang="en-US" sz="1944" b="1" dirty="0">
                <a:solidFill>
                  <a:srgbClr val="FFFFFF"/>
                </a:solidFill>
                <a:latin typeface="Martel Sans" pitchFamily="34" charset="0"/>
                <a:ea typeface="Martel Sans" pitchFamily="34" charset="-122"/>
                <a:cs typeface="Martel Sans" pitchFamily="34" charset="-120"/>
              </a:rPr>
              <a:t>MOST OF THE REVENUE AND PROFIT IS GENERATED FROM OFFLINE SALES CHANNEL AS COMPARED TO ONLINE</a:t>
            </a:r>
            <a:endParaRPr lang="en-US" sz="1944"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9535358"/>
          </a:xfrm>
          <a:prstGeom prst="rect">
            <a:avLst/>
          </a:prstGeom>
          <a:solidFill>
            <a:srgbClr val="2C3249"/>
          </a:solidFill>
          <a:ln/>
        </p:spPr>
      </p:sp>
      <p:sp>
        <p:nvSpPr>
          <p:cNvPr id="4" name="Text 2"/>
          <p:cNvSpPr/>
          <p:nvPr/>
        </p:nvSpPr>
        <p:spPr>
          <a:xfrm>
            <a:off x="2594967" y="475178"/>
            <a:ext cx="4320540" cy="540068"/>
          </a:xfrm>
          <a:prstGeom prst="rect">
            <a:avLst/>
          </a:prstGeom>
          <a:noFill/>
          <a:ln/>
        </p:spPr>
        <p:txBody>
          <a:bodyPr wrap="none" rtlCol="0" anchor="t"/>
          <a:lstStyle/>
          <a:p>
            <a:pPr indent="0" marL="0">
              <a:lnSpc>
                <a:spcPts val="4253"/>
              </a:lnSpc>
              <a:buNone/>
            </a:pPr>
            <a:r>
              <a:rPr lang="en-US" sz="3402" dirty="0">
                <a:solidFill>
                  <a:srgbClr val="FFFFFF"/>
                </a:solidFill>
                <a:latin typeface="Kanit" pitchFamily="34" charset="0"/>
                <a:ea typeface="Kanit" pitchFamily="34" charset="-122"/>
                <a:cs typeface="Kanit" pitchFamily="34" charset="-120"/>
              </a:rPr>
              <a:t>Insights</a:t>
            </a:r>
            <a:endParaRPr lang="en-US" sz="3402" dirty="0"/>
          </a:p>
        </p:txBody>
      </p:sp>
      <p:pic>
        <p:nvPicPr>
          <p:cNvPr id="5" name="Image 0" descr="preencoded.png">    </p:cNvPr>
          <p:cNvPicPr>
            <a:picLocks noChangeAspect="1"/>
          </p:cNvPicPr>
          <p:nvPr/>
        </p:nvPicPr>
        <p:blipFill>
          <a:blip r:embed="rId1"/>
          <a:stretch>
            <a:fillRect/>
          </a:stretch>
        </p:blipFill>
        <p:spPr>
          <a:xfrm>
            <a:off x="5274826" y="1360884"/>
            <a:ext cx="4080510" cy="3314462"/>
          </a:xfrm>
          <a:prstGeom prst="rect">
            <a:avLst/>
          </a:prstGeom>
        </p:spPr>
      </p:pic>
      <p:sp>
        <p:nvSpPr>
          <p:cNvPr id="6" name="Text 3"/>
          <p:cNvSpPr/>
          <p:nvPr/>
        </p:nvSpPr>
        <p:spPr>
          <a:xfrm>
            <a:off x="2871311" y="4869656"/>
            <a:ext cx="9164003" cy="553164"/>
          </a:xfrm>
          <a:prstGeom prst="rect">
            <a:avLst/>
          </a:prstGeom>
          <a:noFill/>
          <a:ln/>
        </p:spPr>
        <p:txBody>
          <a:bodyPr wrap="square" rtlCol="0" anchor="t"/>
          <a:lstStyle/>
          <a:p>
            <a:pPr algn="l" marL="342900" indent="-342900">
              <a:lnSpc>
                <a:spcPts val="2177"/>
              </a:lnSpc>
              <a:buSzPct val="100000"/>
              <a:buChar char="•"/>
            </a:pPr>
            <a:r>
              <a:rPr lang="en-US" sz="1361" b="1" dirty="0">
                <a:solidFill>
                  <a:srgbClr val="FFFFFF"/>
                </a:solidFill>
                <a:latin typeface="Martel Sans" pitchFamily="34" charset="0"/>
                <a:ea typeface="Martel Sans" pitchFamily="34" charset="-122"/>
                <a:cs typeface="Martel Sans" pitchFamily="34" charset="-120"/>
              </a:rPr>
              <a:t>The Average Order Value (AOV) is highest for household items, followed by cosmetics, office supplies, and meat. Therefore, we should stock up on these items more.</a:t>
            </a:r>
            <a:endParaRPr lang="en-US" sz="1361" dirty="0"/>
          </a:p>
        </p:txBody>
      </p:sp>
      <p:pic>
        <p:nvPicPr>
          <p:cNvPr id="7" name="Image 1" descr="preencoded.png">    </p:cNvPr>
          <p:cNvPicPr>
            <a:picLocks noChangeAspect="1"/>
          </p:cNvPicPr>
          <p:nvPr/>
        </p:nvPicPr>
        <p:blipFill>
          <a:blip r:embed="rId2"/>
          <a:stretch>
            <a:fillRect/>
          </a:stretch>
        </p:blipFill>
        <p:spPr>
          <a:xfrm>
            <a:off x="3829883" y="5617131"/>
            <a:ext cx="6970395" cy="2972157"/>
          </a:xfrm>
          <a:prstGeom prst="rect">
            <a:avLst/>
          </a:prstGeom>
        </p:spPr>
      </p:pic>
      <p:sp>
        <p:nvSpPr>
          <p:cNvPr id="8" name="Text 4"/>
          <p:cNvSpPr/>
          <p:nvPr/>
        </p:nvSpPr>
        <p:spPr>
          <a:xfrm>
            <a:off x="2871311" y="8783598"/>
            <a:ext cx="9164003" cy="276582"/>
          </a:xfrm>
          <a:prstGeom prst="rect">
            <a:avLst/>
          </a:prstGeom>
          <a:noFill/>
          <a:ln/>
        </p:spPr>
        <p:txBody>
          <a:bodyPr wrap="none" rtlCol="0" anchor="t"/>
          <a:lstStyle/>
          <a:p>
            <a:pPr algn="l" marL="342900" indent="-342900">
              <a:lnSpc>
                <a:spcPts val="2177"/>
              </a:lnSpc>
              <a:buSzPct val="100000"/>
              <a:buChar char="•"/>
            </a:pPr>
            <a:r>
              <a:rPr lang="en-US" sz="1361" b="1" dirty="0">
                <a:solidFill>
                  <a:srgbClr val="FFFFFF"/>
                </a:solidFill>
                <a:latin typeface="Martel Sans" pitchFamily="34" charset="0"/>
                <a:ea typeface="Martel Sans" pitchFamily="34" charset="-122"/>
                <a:cs typeface="Martel Sans" pitchFamily="34" charset="-120"/>
              </a:rPr>
              <a:t>Most profit margin is earned by the sale of clothes, and the lowest profit margin is from the sale of meat.</a:t>
            </a:r>
            <a:endParaRPr lang="en-US" sz="1361"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471892"/>
          </a:xfrm>
          <a:prstGeom prst="rect">
            <a:avLst/>
          </a:prstGeom>
          <a:solidFill>
            <a:srgbClr val="2C3249"/>
          </a:solidFill>
          <a:ln/>
        </p:spPr>
      </p:sp>
      <p:sp>
        <p:nvSpPr>
          <p:cNvPr id="4" name="Text 2"/>
          <p:cNvSpPr/>
          <p:nvPr/>
        </p:nvSpPr>
        <p:spPr>
          <a:xfrm>
            <a:off x="1350764" y="600432"/>
            <a:ext cx="5459373" cy="682347"/>
          </a:xfrm>
          <a:prstGeom prst="rect">
            <a:avLst/>
          </a:prstGeom>
          <a:noFill/>
          <a:ln/>
        </p:spPr>
        <p:txBody>
          <a:bodyPr wrap="none" rtlCol="0" anchor="t"/>
          <a:lstStyle/>
          <a:p>
            <a:pPr indent="0" marL="0">
              <a:lnSpc>
                <a:spcPts val="5373"/>
              </a:lnSpc>
              <a:buNone/>
            </a:pPr>
            <a:r>
              <a:rPr lang="en-US" sz="4299" dirty="0">
                <a:solidFill>
                  <a:srgbClr val="FFFFFF"/>
                </a:solidFill>
                <a:latin typeface="Kanit" pitchFamily="34" charset="0"/>
                <a:ea typeface="Kanit" pitchFamily="34" charset="-122"/>
                <a:cs typeface="Kanit" pitchFamily="34" charset="-120"/>
              </a:rPr>
              <a:t>Insights</a:t>
            </a:r>
            <a:endParaRPr lang="en-US" sz="4299" dirty="0"/>
          </a:p>
        </p:txBody>
      </p:sp>
      <p:pic>
        <p:nvPicPr>
          <p:cNvPr id="5" name="Image 0" descr="preencoded.png">    </p:cNvPr>
          <p:cNvPicPr>
            <a:picLocks noChangeAspect="1"/>
          </p:cNvPicPr>
          <p:nvPr/>
        </p:nvPicPr>
        <p:blipFill>
          <a:blip r:embed="rId1"/>
          <a:stretch>
            <a:fillRect/>
          </a:stretch>
        </p:blipFill>
        <p:spPr>
          <a:xfrm>
            <a:off x="1350764" y="1719501"/>
            <a:ext cx="11928872" cy="5557004"/>
          </a:xfrm>
          <a:prstGeom prst="rect">
            <a:avLst/>
          </a:prstGeom>
        </p:spPr>
      </p:pic>
      <p:sp>
        <p:nvSpPr>
          <p:cNvPr id="6" name="Text 3"/>
          <p:cNvSpPr/>
          <p:nvPr/>
        </p:nvSpPr>
        <p:spPr>
          <a:xfrm>
            <a:off x="1699974" y="7522131"/>
            <a:ext cx="11579662" cy="349329"/>
          </a:xfrm>
          <a:prstGeom prst="rect">
            <a:avLst/>
          </a:prstGeom>
          <a:noFill/>
          <a:ln/>
        </p:spPr>
        <p:txBody>
          <a:bodyPr wrap="none" rtlCol="0" anchor="t"/>
          <a:lstStyle/>
          <a:p>
            <a:pPr algn="l" marL="342900" indent="-342900">
              <a:lnSpc>
                <a:spcPts val="2751"/>
              </a:lnSpc>
              <a:buSzPct val="100000"/>
              <a:buChar char="•"/>
            </a:pPr>
            <a:r>
              <a:rPr lang="en-US" sz="1720" dirty="0">
                <a:solidFill>
                  <a:srgbClr val="FFFFFF"/>
                </a:solidFill>
                <a:latin typeface="Martel Sans" pitchFamily="34" charset="0"/>
                <a:ea typeface="Martel Sans" pitchFamily="34" charset="-122"/>
                <a:cs typeface="Martel Sans" pitchFamily="34" charset="-120"/>
              </a:rPr>
              <a:t>Most of the Revenue is generated in the year 2010.</a:t>
            </a:r>
            <a:endParaRPr lang="en-US" sz="172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2024-07-21T15:59:50Z</dcterms:created>
  <dcterms:modified xsi:type="dcterms:W3CDTF">2024-07-21T15:59:50Z</dcterms:modified>
</cp:coreProperties>
</file>